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err="1" smtClean="0"/>
              <a:t>Drag</a:t>
            </a:r>
            <a:r>
              <a:rPr lang="nl-NL" dirty="0" smtClean="0"/>
              <a:t> picture to </a:t>
            </a:r>
            <a:r>
              <a:rPr lang="nl-NL" dirty="0" err="1" smtClean="0"/>
              <a:t>placeholder</a:t>
            </a:r>
            <a:r>
              <a:rPr lang="nl-NL" dirty="0" smtClean="0"/>
              <a:t> or click icon to </a:t>
            </a:r>
            <a:r>
              <a:rPr lang="nl-NL" dirty="0" err="1" smtClean="0"/>
              <a:t>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ncyclo.nl/begrip/onderbouw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.nl/nl-NL/menu/themas/landbouw/nieuws/default.htm" TargetMode="External"/><Relationship Id="rId2" Type="http://schemas.openxmlformats.org/officeDocument/2006/relationships/hyperlink" Target="https://www.rabobankcijfersentrends.nl/index.cfm?action=sector&amp;sector=Landbou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riholland.nl/cijfer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Mini-onderneming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Periode 2</a:t>
            </a:r>
          </a:p>
          <a:p>
            <a:pPr lvl="1"/>
            <a:r>
              <a:rPr lang="nl-NL" dirty="0">
                <a:solidFill>
                  <a:srgbClr val="008000"/>
                </a:solidFill>
              </a:rPr>
              <a:t>Opstart &amp; gastcollege</a:t>
            </a:r>
          </a:p>
          <a:p>
            <a:pPr lvl="1"/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Product bedenken 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&amp; algemeen marktonderzoek</a:t>
            </a:r>
          </a:p>
          <a:p>
            <a:pPr lvl="1"/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Concurrentie &amp; USP (unieke verkoop punten)</a:t>
            </a:r>
          </a:p>
          <a:p>
            <a:pPr lvl="1"/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SWOT-Analyse &amp; </a:t>
            </a:r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tussenevaluatie</a:t>
            </a:r>
          </a:p>
          <a:p>
            <a:pPr lvl="1"/>
            <a:endParaRPr lang="nl-NL" dirty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nl-NL" b="1" dirty="0" smtClean="0">
                <a:solidFill>
                  <a:srgbClr val="000000"/>
                </a:solidFill>
              </a:rPr>
              <a:t>Leerdoelen</a:t>
            </a:r>
            <a:endParaRPr lang="nl-NL" b="1" dirty="0">
              <a:solidFill>
                <a:srgbClr val="000000"/>
              </a:solidFill>
            </a:endParaRPr>
          </a:p>
          <a:p>
            <a:pPr lvl="0"/>
            <a:r>
              <a:rPr lang="nl-NL" sz="1800" dirty="0"/>
              <a:t>Leerlingen kunnen benoemen wat onderbouwing is.</a:t>
            </a:r>
            <a:endParaRPr lang="en-GB" sz="1800" dirty="0"/>
          </a:p>
          <a:p>
            <a:r>
              <a:rPr lang="nl-NL" sz="1800" dirty="0"/>
              <a:t>Leerlingen gaan </a:t>
            </a:r>
            <a:r>
              <a:rPr lang="nl-NL" sz="1800" dirty="0" smtClean="0"/>
              <a:t>opzoek </a:t>
            </a:r>
            <a:r>
              <a:rPr lang="nl-NL" sz="1800" dirty="0"/>
              <a:t>naar </a:t>
            </a:r>
            <a:r>
              <a:rPr lang="nl-NL" sz="1800" dirty="0" smtClean="0"/>
              <a:t>onderbouwing </a:t>
            </a:r>
            <a:r>
              <a:rPr lang="nl-NL" sz="1800" dirty="0"/>
              <a:t>over hun productconcept.</a:t>
            </a:r>
            <a:r>
              <a:rPr lang="en-GB" sz="1800" dirty="0"/>
              <a:t> </a:t>
            </a:r>
            <a:endParaRPr lang="nl-NL" sz="1800" dirty="0"/>
          </a:p>
        </p:txBody>
      </p:sp>
      <p:pic>
        <p:nvPicPr>
          <p:cNvPr id="4" name="Picture 2" descr="http://susanfitzell.com/wp-content/uploads/2008/01/shutterstock_13176774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378" y="4831698"/>
            <a:ext cx="3039452" cy="202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32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weet je dat?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 rot="21239956">
            <a:off x="426128" y="1972477"/>
            <a:ext cx="4692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’Dat </a:t>
            </a:r>
            <a:r>
              <a:rPr lang="sv-SE" dirty="0" err="1" smtClean="0"/>
              <a:t>heb</a:t>
            </a:r>
            <a:r>
              <a:rPr lang="sv-SE" dirty="0" smtClean="0"/>
              <a:t> </a:t>
            </a:r>
            <a:r>
              <a:rPr lang="sv-SE" dirty="0" err="1" smtClean="0"/>
              <a:t>ik</a:t>
            </a:r>
            <a:r>
              <a:rPr lang="sv-SE" dirty="0" smtClean="0"/>
              <a:t> </a:t>
            </a:r>
            <a:r>
              <a:rPr lang="sv-SE" dirty="0" err="1" smtClean="0"/>
              <a:t>volgens</a:t>
            </a:r>
            <a:r>
              <a:rPr lang="sv-SE" dirty="0" smtClean="0"/>
              <a:t> </a:t>
            </a:r>
            <a:r>
              <a:rPr lang="sv-SE" dirty="0" err="1" smtClean="0"/>
              <a:t>mij</a:t>
            </a:r>
            <a:r>
              <a:rPr lang="sv-SE" dirty="0" smtClean="0"/>
              <a:t> </a:t>
            </a:r>
            <a:r>
              <a:rPr lang="sv-SE" dirty="0" err="1" smtClean="0"/>
              <a:t>ergens</a:t>
            </a:r>
            <a:r>
              <a:rPr lang="sv-SE" dirty="0" smtClean="0"/>
              <a:t> </a:t>
            </a:r>
            <a:r>
              <a:rPr lang="sv-SE" dirty="0" err="1" smtClean="0"/>
              <a:t>gelezen</a:t>
            </a:r>
            <a:r>
              <a:rPr lang="sv-SE" dirty="0" smtClean="0"/>
              <a:t>..’</a:t>
            </a:r>
            <a:endParaRPr lang="sv-SE" dirty="0"/>
          </a:p>
          <a:p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5139492" y="1911729"/>
            <a:ext cx="1736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’Dat </a:t>
            </a:r>
            <a:r>
              <a:rPr lang="sv-SE" dirty="0" err="1" smtClean="0"/>
              <a:t>denk</a:t>
            </a:r>
            <a:r>
              <a:rPr lang="sv-SE" dirty="0" smtClean="0"/>
              <a:t> </a:t>
            </a:r>
            <a:r>
              <a:rPr lang="sv-SE" dirty="0" err="1" smtClean="0"/>
              <a:t>ik</a:t>
            </a:r>
            <a:r>
              <a:rPr lang="sv-SE" dirty="0" smtClean="0"/>
              <a:t>..’ </a:t>
            </a:r>
            <a:endParaRPr lang="sv-SE" dirty="0"/>
          </a:p>
          <a:p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 rot="422974">
            <a:off x="3316148" y="2558060"/>
            <a:ext cx="191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’Dat is </a:t>
            </a:r>
            <a:r>
              <a:rPr lang="sv-SE" dirty="0" err="1" smtClean="0"/>
              <a:t>toch</a:t>
            </a:r>
            <a:r>
              <a:rPr lang="sv-SE" dirty="0" smtClean="0"/>
              <a:t> </a:t>
            </a:r>
            <a:r>
              <a:rPr lang="sv-SE" dirty="0" err="1" smtClean="0"/>
              <a:t>zo</a:t>
            </a:r>
            <a:r>
              <a:rPr lang="sv-SE" dirty="0" smtClean="0"/>
              <a:t>!’</a:t>
            </a:r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1060553" y="2812518"/>
            <a:ext cx="2092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‘Dat zei iemand.’</a:t>
            </a:r>
            <a:endParaRPr lang="nl-NL" dirty="0"/>
          </a:p>
        </p:txBody>
      </p:sp>
      <p:sp>
        <p:nvSpPr>
          <p:cNvPr id="8" name="TextBox 7"/>
          <p:cNvSpPr txBox="1"/>
          <p:nvPr/>
        </p:nvSpPr>
        <p:spPr>
          <a:xfrm rot="20928046">
            <a:off x="5470773" y="2711204"/>
            <a:ext cx="281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‘Dat heb ik zo geleerd.’</a:t>
            </a:r>
            <a:endParaRPr lang="nl-NL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3941304"/>
            <a:ext cx="8229600" cy="2184859"/>
          </a:xfrm>
        </p:spPr>
        <p:txBody>
          <a:bodyPr/>
          <a:lstStyle/>
          <a:p>
            <a:pPr marL="11430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Dit willen we niet horen!</a:t>
            </a:r>
          </a:p>
          <a:p>
            <a:pPr marL="11430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nl-NL" dirty="0" smtClean="0">
                <a:solidFill>
                  <a:srgbClr val="000000"/>
                </a:solidFill>
              </a:rPr>
              <a:t>Keuzes binnen het plan moeten </a:t>
            </a:r>
            <a:r>
              <a:rPr lang="nl-NL" b="1" dirty="0" smtClean="0">
                <a:solidFill>
                  <a:srgbClr val="000000"/>
                </a:solidFill>
              </a:rPr>
              <a:t>onderbouwd </a:t>
            </a:r>
            <a:r>
              <a:rPr lang="nl-NL" dirty="0" smtClean="0">
                <a:solidFill>
                  <a:srgbClr val="000000"/>
                </a:solidFill>
              </a:rPr>
              <a:t>zijn</a:t>
            </a:r>
            <a:endParaRPr lang="nl-NL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nl-NL" dirty="0"/>
          </a:p>
        </p:txBody>
      </p:sp>
      <p:sp>
        <p:nvSpPr>
          <p:cNvPr id="10" name="Multiply 9"/>
          <p:cNvSpPr/>
          <p:nvPr/>
        </p:nvSpPr>
        <p:spPr>
          <a:xfrm>
            <a:off x="-2236880" y="1580730"/>
            <a:ext cx="13837502" cy="1885541"/>
          </a:xfrm>
          <a:prstGeom prst="mathMultiply">
            <a:avLst/>
          </a:prstGeom>
          <a:gradFill flip="none" rotWithShape="1">
            <a:gsLst>
              <a:gs pos="0">
                <a:schemeClr val="accent2">
                  <a:tint val="73000"/>
                  <a:shade val="100000"/>
                  <a:satMod val="150000"/>
                  <a:alpha val="29000"/>
                </a:schemeClr>
              </a:gs>
              <a:gs pos="25000">
                <a:schemeClr val="accent2">
                  <a:tint val="96000"/>
                  <a:shade val="80000"/>
                  <a:satMod val="105000"/>
                  <a:alpha val="29000"/>
                </a:schemeClr>
              </a:gs>
              <a:gs pos="38000">
                <a:schemeClr val="accent2">
                  <a:tint val="96000"/>
                  <a:shade val="59000"/>
                  <a:satMod val="120000"/>
                  <a:alpha val="29000"/>
                </a:schemeClr>
              </a:gs>
              <a:gs pos="55000">
                <a:schemeClr val="accent2">
                  <a:tint val="100000"/>
                  <a:shade val="57000"/>
                  <a:satMod val="120000"/>
                  <a:alpha val="29000"/>
                </a:schemeClr>
              </a:gs>
              <a:gs pos="80000">
                <a:schemeClr val="accent2">
                  <a:tint val="100000"/>
                  <a:shade val="56000"/>
                  <a:satMod val="145000"/>
                  <a:alpha val="29000"/>
                </a:schemeClr>
              </a:gs>
              <a:gs pos="88000">
                <a:schemeClr val="accent2">
                  <a:tint val="100000"/>
                  <a:shade val="63000"/>
                  <a:satMod val="160000"/>
                  <a:alpha val="29000"/>
                </a:schemeClr>
              </a:gs>
              <a:gs pos="100000">
                <a:schemeClr val="accent2">
                  <a:tint val="99000"/>
                  <a:shade val="100000"/>
                  <a:satMod val="155000"/>
                  <a:alpha val="29000"/>
                </a:schemeClr>
              </a:gs>
            </a:gsLst>
            <a:lin ang="54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57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build="p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Onderbouwen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Definitie onderbouwing</a:t>
            </a:r>
          </a:p>
          <a:p>
            <a:pPr marL="411480" lvl="1" indent="0">
              <a:buNone/>
            </a:pPr>
            <a:r>
              <a:rPr lang="nl-NL" dirty="0" smtClean="0"/>
              <a:t>‘Een redenering van argumenten voorzien’</a:t>
            </a:r>
          </a:p>
          <a:p>
            <a:pPr marL="411480" lvl="1" indent="0">
              <a:buNone/>
            </a:pPr>
            <a:endParaRPr lang="nl-NL" dirty="0"/>
          </a:p>
          <a:p>
            <a:pPr marL="411480" lvl="1" indent="0">
              <a:buNone/>
            </a:pPr>
            <a:endParaRPr lang="nl-NL" dirty="0" smtClean="0"/>
          </a:p>
          <a:p>
            <a:pPr marL="411480" lvl="1" indent="0">
              <a:buNone/>
            </a:pPr>
            <a:endParaRPr lang="nl-NL" dirty="0"/>
          </a:p>
          <a:p>
            <a:pPr marL="411480" lvl="1" indent="0">
              <a:buNone/>
            </a:pPr>
            <a:endParaRPr lang="nl-NL" dirty="0" smtClean="0"/>
          </a:p>
          <a:p>
            <a:pPr marL="411480" lvl="1" indent="0">
              <a:buNone/>
            </a:pPr>
            <a:endParaRPr lang="nl-NL" dirty="0"/>
          </a:p>
          <a:p>
            <a:pPr marL="411480" lvl="1" indent="0">
              <a:buNone/>
            </a:pPr>
            <a:endParaRPr lang="nl-NL" dirty="0" smtClean="0"/>
          </a:p>
          <a:p>
            <a:pPr marL="411480" lvl="1" indent="0">
              <a:buNone/>
            </a:pPr>
            <a:endParaRPr lang="nl-NL" dirty="0"/>
          </a:p>
          <a:p>
            <a:r>
              <a:rPr lang="nl-NL" dirty="0" smtClean="0"/>
              <a:t>Mini-onderneming, Proeve van Bekwaamheid &amp; Bedrijfsleven</a:t>
            </a:r>
          </a:p>
          <a:p>
            <a:pPr marL="411480" lvl="1" indent="0">
              <a:buNone/>
            </a:pPr>
            <a:endParaRPr lang="nl-NL" dirty="0"/>
          </a:p>
        </p:txBody>
      </p:sp>
      <p:pic>
        <p:nvPicPr>
          <p:cNvPr id="4" name="Picture 3" descr="Schermafbeelding 2015-11-10 om 15.00.53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67" y="2684514"/>
            <a:ext cx="8013070" cy="1330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54734" y="4054140"/>
            <a:ext cx="39159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/>
              <a:t>http://</a:t>
            </a:r>
            <a:r>
              <a:rPr lang="nl-NL" sz="1200" dirty="0" err="1"/>
              <a:t>www.encyclo.nl</a:t>
            </a:r>
            <a:r>
              <a:rPr lang="nl-NL" sz="1200" dirty="0"/>
              <a:t>/begrip/onderbouwen</a:t>
            </a:r>
          </a:p>
        </p:txBody>
      </p:sp>
    </p:spTree>
    <p:extLst>
      <p:ext uri="{BB962C8B-B14F-4D97-AF65-F5344CB8AC3E}">
        <p14:creationId xmlns:p14="http://schemas.microsoft.com/office/powerpoint/2010/main" val="200792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Onderbouwen mini-onderneming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onderzoek</a:t>
            </a:r>
          </a:p>
          <a:p>
            <a:r>
              <a:rPr lang="nl-NL" dirty="0" smtClean="0"/>
              <a:t>Andermans onderzoek </a:t>
            </a:r>
          </a:p>
          <a:p>
            <a:pPr lvl="1"/>
            <a:r>
              <a:rPr lang="nl-NL" dirty="0" smtClean="0"/>
              <a:t>Bronnen</a:t>
            </a:r>
          </a:p>
          <a:p>
            <a:endParaRPr lang="nl-NL" dirty="0"/>
          </a:p>
          <a:p>
            <a:endParaRPr lang="nl-NL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80849" y="1846259"/>
            <a:ext cx="2788863" cy="2618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Schermafbeelding 2015-11-10 om 15.14.26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55662"/>
            <a:ext cx="9103827" cy="370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1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Schermafbeelding 2015-11-10 om 15.25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2216" cy="6858000"/>
          </a:xfrm>
          <a:prstGeom prst="rect">
            <a:avLst/>
          </a:prstGeom>
        </p:spPr>
      </p:pic>
      <p:sp>
        <p:nvSpPr>
          <p:cNvPr id="5" name="Frame 4"/>
          <p:cNvSpPr/>
          <p:nvPr/>
        </p:nvSpPr>
        <p:spPr>
          <a:xfrm>
            <a:off x="1440257" y="3469919"/>
            <a:ext cx="1034367" cy="353539"/>
          </a:xfrm>
          <a:prstGeom prst="frame">
            <a:avLst>
              <a:gd name="adj1" fmla="val 1111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Voorbeelden voor onderbouwing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Centraal Bureau voor de Statistiek</a:t>
            </a:r>
          </a:p>
          <a:p>
            <a:pPr lvl="1"/>
            <a:r>
              <a:rPr lang="nl-NL" dirty="0" smtClean="0"/>
              <a:t>Algemene cijfers arbeid, wonen, horeca landbouw enz.</a:t>
            </a:r>
            <a:endParaRPr lang="nl-NL" dirty="0"/>
          </a:p>
          <a:p>
            <a:r>
              <a:rPr lang="nl-NL" dirty="0" smtClean="0"/>
              <a:t>Rabobank Cijfers &amp; Trends</a:t>
            </a:r>
          </a:p>
          <a:p>
            <a:pPr lvl="1"/>
            <a:r>
              <a:rPr lang="nl-NL" dirty="0" smtClean="0"/>
              <a:t>Sector informatie (voor MKB-bedrijven).</a:t>
            </a:r>
          </a:p>
          <a:p>
            <a:pPr lvl="1"/>
            <a:endParaRPr lang="nl-NL" dirty="0"/>
          </a:p>
          <a:p>
            <a:r>
              <a:rPr lang="nl-NL" dirty="0" smtClean="0"/>
              <a:t>Branche gerelateerd:</a:t>
            </a:r>
          </a:p>
          <a:p>
            <a:pPr marL="114300" indent="0">
              <a:buNone/>
            </a:pPr>
            <a:r>
              <a:rPr lang="nl-NL" sz="2000" dirty="0" smtClean="0"/>
              <a:t>Voedingsbranche: 	</a:t>
            </a:r>
            <a:r>
              <a:rPr lang="nl-NL" sz="2000" dirty="0" err="1" smtClean="0"/>
              <a:t>FoodHolland.nl</a:t>
            </a:r>
            <a:endParaRPr lang="nl-NL" sz="2000" dirty="0" smtClean="0"/>
          </a:p>
          <a:p>
            <a:pPr marL="114300" indent="0">
              <a:buNone/>
            </a:pPr>
            <a:r>
              <a:rPr lang="nl-NL" sz="2000" dirty="0" smtClean="0"/>
              <a:t>Agrarische branche:	</a:t>
            </a:r>
            <a:r>
              <a:rPr lang="nl-NL" sz="2000" dirty="0" err="1" smtClean="0"/>
              <a:t>AgriHolland.nl</a:t>
            </a:r>
            <a:endParaRPr lang="nl-NL" sz="2000" dirty="0" smtClean="0"/>
          </a:p>
          <a:p>
            <a:pPr marL="114300" indent="0">
              <a:buNone/>
            </a:pPr>
            <a:r>
              <a:rPr lang="nl-NL" sz="2000" dirty="0" smtClean="0"/>
              <a:t>Sport branche:	NISB (Nederlands Instituut voor Sport &amp; 			Bewegen)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84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Mini-Onderneming onderbouwing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</a:t>
            </a:r>
            <a:r>
              <a:rPr lang="nl-NL" dirty="0" smtClean="0"/>
              <a:t>ini-onderneming idee in de Landbouw</a:t>
            </a:r>
          </a:p>
          <a:p>
            <a:endParaRPr lang="nl-NL" dirty="0"/>
          </a:p>
          <a:p>
            <a:pPr lvl="1"/>
            <a:r>
              <a:rPr lang="nl-NL" dirty="0" smtClean="0">
                <a:hlinkClick r:id="rId2"/>
              </a:rPr>
              <a:t>Rabobank </a:t>
            </a:r>
            <a:r>
              <a:rPr lang="en-US" dirty="0" smtClean="0">
                <a:hlinkClick r:id="rId2"/>
              </a:rPr>
              <a:t>–</a:t>
            </a:r>
            <a:r>
              <a:rPr lang="nl-NL" dirty="0" smtClean="0">
                <a:hlinkClick r:id="rId2"/>
              </a:rPr>
              <a:t> Cijfers &amp; Trends</a:t>
            </a:r>
            <a:endParaRPr lang="nl-NL" dirty="0" smtClean="0"/>
          </a:p>
          <a:p>
            <a:pPr lvl="1"/>
            <a:r>
              <a:rPr lang="nl-NL" dirty="0" smtClean="0">
                <a:hlinkClick r:id="rId3"/>
              </a:rPr>
              <a:t>Centraal Bureau voor de Statistiek</a:t>
            </a:r>
            <a:endParaRPr lang="nl-NL" dirty="0" smtClean="0"/>
          </a:p>
          <a:p>
            <a:pPr lvl="1"/>
            <a:endParaRPr lang="nl-NL" dirty="0"/>
          </a:p>
          <a:p>
            <a:pPr lvl="1"/>
            <a:r>
              <a:rPr lang="nl-NL" dirty="0" smtClean="0">
                <a:hlinkClick r:id="rId4"/>
              </a:rPr>
              <a:t>AgriHolland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Algemene cijfers over verschillende jaren</a:t>
            </a:r>
          </a:p>
          <a:p>
            <a:pPr lvl="1"/>
            <a:r>
              <a:rPr lang="nl-NL" dirty="0" smtClean="0"/>
              <a:t>Groei of krimp zien</a:t>
            </a:r>
          </a:p>
          <a:p>
            <a:pPr lvl="1"/>
            <a:r>
              <a:rPr lang="nl-NL" dirty="0" smtClean="0"/>
              <a:t>Grootte gemiddeld bedrijf</a:t>
            </a:r>
          </a:p>
          <a:p>
            <a:pPr marL="411480" lvl="1" indent="0">
              <a:buNone/>
            </a:pPr>
            <a:endParaRPr lang="nl-NL" dirty="0" smtClean="0"/>
          </a:p>
          <a:p>
            <a:pPr lvl="1"/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22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HerhalingsOpdracht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6793"/>
          </a:xfrm>
        </p:spPr>
        <p:txBody>
          <a:bodyPr/>
          <a:lstStyle/>
          <a:p>
            <a:pPr marL="114300" indent="0">
              <a:buNone/>
            </a:pPr>
            <a:r>
              <a:rPr lang="nl-NL" b="1" dirty="0" smtClean="0"/>
              <a:t>Wat: 		</a:t>
            </a:r>
            <a:r>
              <a:rPr lang="nl-NL" dirty="0" smtClean="0"/>
              <a:t>Geef antwoord op de volgende vragen</a:t>
            </a:r>
          </a:p>
          <a:p>
            <a:pPr marL="114300" indent="0">
              <a:buNone/>
            </a:pPr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sz="2000" dirty="0" smtClean="0"/>
              <a:t>1. Wat houdt onderbouwing in?</a:t>
            </a:r>
          </a:p>
          <a:p>
            <a:pPr marL="11430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2. Noem twee instanties die branche 			 informatie verzorgen</a:t>
            </a:r>
          </a:p>
          <a:p>
            <a:pPr marL="11430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3. Wat kun je met algemene 				 	branchecijfers?</a:t>
            </a:r>
          </a:p>
          <a:p>
            <a:pPr marL="114300" indent="0">
              <a:buNone/>
            </a:pPr>
            <a:r>
              <a:rPr lang="nl-NL" b="1" dirty="0" smtClean="0"/>
              <a:t>Hoe:		</a:t>
            </a:r>
            <a:r>
              <a:rPr lang="nl-NL" dirty="0" smtClean="0"/>
              <a:t>Individueel, op papier</a:t>
            </a:r>
          </a:p>
          <a:p>
            <a:pPr marL="114300" indent="0">
              <a:buNone/>
            </a:pPr>
            <a:r>
              <a:rPr lang="nl-NL" b="1" dirty="0" smtClean="0"/>
              <a:t>Hoelang:	</a:t>
            </a:r>
            <a:r>
              <a:rPr lang="nl-NL" dirty="0" smtClean="0"/>
              <a:t>5 minuten</a:t>
            </a:r>
            <a:endParaRPr lang="nl-NL" b="1" dirty="0" smtClean="0"/>
          </a:p>
          <a:p>
            <a:pPr marL="114300" indent="0">
              <a:buNone/>
            </a:pPr>
            <a:r>
              <a:rPr lang="nl-NL" b="1" dirty="0" smtClean="0"/>
              <a:t>Resultaat:	</a:t>
            </a:r>
            <a:r>
              <a:rPr lang="nl-NL" dirty="0" smtClean="0"/>
              <a:t>Antwoord op de vragen</a:t>
            </a:r>
          </a:p>
          <a:p>
            <a:pPr marL="114300" indent="0">
              <a:buNone/>
            </a:pPr>
            <a:r>
              <a:rPr lang="nl-NL" b="1" dirty="0" smtClean="0"/>
              <a:t>Klaar:	</a:t>
            </a:r>
            <a:r>
              <a:rPr lang="nl-NL" dirty="0" smtClean="0"/>
              <a:t>Met jullie input klassikaal bespreken</a:t>
            </a:r>
            <a:endParaRPr lang="nl-NL" b="1" dirty="0" smtClean="0"/>
          </a:p>
        </p:txBody>
      </p:sp>
    </p:spTree>
    <p:extLst>
      <p:ext uri="{BB962C8B-B14F-4D97-AF65-F5344CB8AC3E}">
        <p14:creationId xmlns:p14="http://schemas.microsoft.com/office/powerpoint/2010/main" val="18264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Mini-onderneming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Aan de slag met jullie productconcept!</a:t>
            </a:r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b="1" dirty="0" smtClean="0"/>
              <a:t>Wat: 		</a:t>
            </a:r>
            <a:r>
              <a:rPr lang="nl-NL" dirty="0" smtClean="0"/>
              <a:t>De branche cijfermatig in kaart brengen</a:t>
            </a:r>
          </a:p>
          <a:p>
            <a:pPr marL="114300" indent="0">
              <a:buNone/>
            </a:pPr>
            <a:r>
              <a:rPr lang="nl-NL" b="1" dirty="0" smtClean="0"/>
              <a:t>Hoe:		</a:t>
            </a:r>
            <a:r>
              <a:rPr lang="nl-NL" dirty="0" smtClean="0"/>
              <a:t>In groepsverband</a:t>
            </a:r>
          </a:p>
          <a:p>
            <a:pPr marL="114300" indent="0">
              <a:buNone/>
            </a:pPr>
            <a:r>
              <a:rPr lang="nl-NL" b="1" dirty="0" smtClean="0"/>
              <a:t>Hoelang:	</a:t>
            </a:r>
            <a:r>
              <a:rPr lang="nl-NL" dirty="0" smtClean="0"/>
              <a:t>45 minuten</a:t>
            </a:r>
          </a:p>
          <a:p>
            <a:pPr marL="114300" indent="0">
              <a:buNone/>
            </a:pPr>
            <a:r>
              <a:rPr lang="nl-NL" b="1" dirty="0" smtClean="0"/>
              <a:t>Resultaat:	</a:t>
            </a:r>
            <a:r>
              <a:rPr lang="nl-NL" dirty="0" smtClean="0"/>
              <a:t>Een duidelijk beeld van de branche</a:t>
            </a:r>
          </a:p>
          <a:p>
            <a:pPr marL="114300" indent="0">
              <a:buNone/>
            </a:pPr>
            <a:r>
              <a:rPr lang="nl-NL" b="1" dirty="0" smtClean="0"/>
              <a:t>Klaar:	</a:t>
            </a:r>
            <a:r>
              <a:rPr lang="nl-NL" dirty="0" smtClean="0"/>
              <a:t>Werk de opdracht voor het eind van de 		 les uit</a:t>
            </a:r>
            <a:endParaRPr lang="nl-NL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2031" r="-1"/>
          <a:stretch/>
        </p:blipFill>
        <p:spPr>
          <a:xfrm>
            <a:off x="5342046" y="5361218"/>
            <a:ext cx="3655336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241</TotalTime>
  <Words>189</Words>
  <Application>Microsoft Office PowerPoint</Application>
  <PresentationFormat>Diavoorstelling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Apothecary</vt:lpstr>
      <vt:lpstr>Mini-onderneming</vt:lpstr>
      <vt:lpstr>Hoe weet je dat?</vt:lpstr>
      <vt:lpstr>Onderbouwen</vt:lpstr>
      <vt:lpstr>Onderbouwen mini-onderneming</vt:lpstr>
      <vt:lpstr>PowerPoint-presentatie</vt:lpstr>
      <vt:lpstr>Voorbeelden voor onderbouwing</vt:lpstr>
      <vt:lpstr>Mini-Onderneming onderbouwing</vt:lpstr>
      <vt:lpstr>HerhalingsOpdracht</vt:lpstr>
      <vt:lpstr>Mini-onderneming</vt:lpstr>
    </vt:vector>
  </TitlesOfParts>
  <Company>Hogeschool van Arnhem en Nijmegen - 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KLM – Lost &amp; Found Service</dc:title>
  <dc:creator>Stijn Verhoeven</dc:creator>
  <cp:lastModifiedBy>Stijn Verhoeven</cp:lastModifiedBy>
  <cp:revision>18</cp:revision>
  <dcterms:created xsi:type="dcterms:W3CDTF">2015-09-28T09:45:08Z</dcterms:created>
  <dcterms:modified xsi:type="dcterms:W3CDTF">2015-11-12T07:16:14Z</dcterms:modified>
</cp:coreProperties>
</file>